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3928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f9def2c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MasterShapeName"/>
              <p:cNvSpPr/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ctr"/>
              <a:lstStyle/>
              <a:p>
                <a:pPr algn="ctr"/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上分点1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𝒏</m:t>
                    </m:r>
                  </m:oMath>
                </a14:m>
                <a:r>
                  <a:rPr lang="en-US" sz="2400" b="1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</a:t>
                </a:r>
                <a:endParaRPr lang="en-US" sz="2400" dirty="0"/>
              </a:p>
            </p:txBody>
          </p:sp>
        </mc:Choice>
        <mc:Fallback>
          <p:sp>
            <p:nvSpPr>
              <p:cNvPr id="5" name="MasterShapeName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042416"/>
                <a:ext cx="12188952" cy="466344"/>
              </a:xfrm>
              <a:prstGeom prst="rect">
                <a:avLst/>
              </a:prstGeom>
              <a:blipFill>
                <a:blip r:embed="rId4"/>
                <a:stretch>
                  <a:fillRect t="-10390" b="-272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b3e8dd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二项分布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e981cd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二项分布的均值与方差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060bfc882?vop=1&amp;pid=bb3e8dd24&amp;color=0,0,0&amp;bt=1&amp;bbb=1&amp;hb=1"/>
              <p:cNvSpPr/>
              <p:nvPr/>
            </p:nvSpPr>
            <p:spPr>
              <a:xfrm>
                <a:off x="832104" y="1080000"/>
                <a:ext cx="1053190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如图是一块高尔顿板的示意图，在一块木板上钉着若干排相互平行但相互错开的圆柱形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小木钉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，小木钉之间留有适当的空隙作为通道，前面挡有一块玻璃.将小球从顶端放入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，小球下落的过程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，每次碰到小木钉后都等可能地向左或向右落下，最后落入底部的格子中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.记格子从左到右的编号分别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0,1,2,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,10，用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表示小球最后落入格子的号码，若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7_1#060bfc882?vop=1&amp;pid=bb3e8dd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608455"/>
              </a:xfrm>
              <a:prstGeom prst="rect">
                <a:avLst/>
              </a:prstGeom>
              <a:blipFill>
                <a:blip r:embed="rId3"/>
                <a:stretch>
                  <a:fillRect l="-1390" r="-46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17_1#060bfc882?vop=1&amp;pid=bb3e8dd24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747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18_1#060bfc882.bracket?vop=1&amp;pid=bb3e8dd24&amp;color=0,0,0&amp;vpa=6"/>
          <p:cNvSpPr/>
          <p:nvPr/>
        </p:nvSpPr>
        <p:spPr>
          <a:xfrm>
            <a:off x="9646252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5" name="QC_6_BD.17_2#060bfc882?vop=1&amp;pid=bb3e8dd24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3792" y="2807200"/>
            <a:ext cx="180136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6_BD.17_3#060bfc882.choices?vop=1&amp;pid=bb3e8dd24&amp;color=0,0,0&amp;bbb=1"/>
          <p:cNvSpPr/>
          <p:nvPr/>
        </p:nvSpPr>
        <p:spPr>
          <a:xfrm>
            <a:off x="832104" y="4763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EX.19_1#060bfc882?vop=1&amp;pid=bb3e8dd24&amp;color=0,0,0&amp;bbb=1"/>
              <p:cNvSpPr/>
              <p:nvPr/>
            </p:nvSpPr>
            <p:spPr>
              <a:xfrm>
                <a:off x="832104" y="51694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中的不等式组法求解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6_EX.19_1#060bfc882?vop=1&amp;pid=bb3e8dd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169463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0_1#060bfc882?vop=1&amp;pid=bb3e8dd24&amp;color=0,0,0&amp;bt=1&amp;bbb=1&amp;hb=1"/>
              <p:cNvSpPr/>
              <p:nvPr/>
            </p:nvSpPr>
            <p:spPr>
              <a:xfrm>
                <a:off x="832104" y="1080000"/>
                <a:ext cx="10533888" cy="3780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【解析】小球碰到小木钉后下落方向有向左或向右两种可能结果,且概率均为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,在下落过程中小球共碰撞小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木钉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10次，且每次碰撞后的下落方向不受上一次下落方向的影响，故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服从二项分布,即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Z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,10.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0_1#060bfc882?vop=1&amp;pid=bb3e8dd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80155"/>
              </a:xfrm>
              <a:prstGeom prst="rect">
                <a:avLst/>
              </a:prstGeom>
              <a:blipFill>
                <a:blip r:embed="rId3"/>
                <a:stretch>
                  <a:fillRect l="-1389" r="-1157" b="-3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ccbfad3f6?vop=1&amp;pid=2e981cd1d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(10,0.4)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21_1#ccbfad3f6?vop=1&amp;pid=2e981cd1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ccbfad3f6.bracket?vop=1&amp;pid=2e981cd1d&amp;color=0,0,0&amp;vpa=7"/>
          <p:cNvSpPr/>
          <p:nvPr/>
        </p:nvSpPr>
        <p:spPr>
          <a:xfrm>
            <a:off x="6124480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21_2#ccbfad3f6.choices?vop=1&amp;pid=2e981cd1d&amp;color=0,0,0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16022" algn="l"/>
                <a:tab pos="5406644" algn="l"/>
                <a:tab pos="79067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3_1#ccbfad3f6?vop=1&amp;pid=2e981cd1d&amp;color=0,0,0&amp;bbb=1&amp;hb=1"/>
              <p:cNvSpPr/>
              <p:nvPr/>
            </p:nvSpPr>
            <p:spPr>
              <a:xfrm>
                <a:off x="832104" y="181152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(10,0.4)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)=10×0.4=4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)=10×0.4×(1−0.4)=2.4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+2.4)=2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)+2.4=10.4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规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律方法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3_1#ccbfad3f6?vop=1&amp;pid=2e981cd1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8a3ba7d84?vop=1&amp;pid=2e981cd1d&amp;color=0,0,0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）袋子中有2个黑球，1个白球（小球除颜色外完全相同），现从袋子中有放回地随机取球4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每次取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1个球，取到白球记0分，取到黑球记1分，记4次取球的总分数为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4_1#8a3ba7d84?vop=1&amp;pid=2e981cd1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5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8a3ba7d84.bracket?vop=1&amp;pid=2e981cd1d&amp;color=0,0,0&amp;vpa=8&amp;bbb=1"/>
          <p:cNvSpPr/>
          <p:nvPr/>
        </p:nvSpPr>
        <p:spPr>
          <a:xfrm>
            <a:off x="8788685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4_2#8a3ba7d84.choices?vop=1&amp;pid=2e981cd1d&amp;color=0,0,0&amp;bbb=1"/>
              <p:cNvSpPr/>
              <p:nvPr/>
            </p:nvSpPr>
            <p:spPr>
              <a:xfrm>
                <a:off x="832104" y="1851017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22372" algn="l"/>
                    <a:tab pos="5724144" algn="l"/>
                    <a:tab pos="82179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4_2#8a3ba7d84.choices?vop=1&amp;pid=2e981cd1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6_1#8a3ba7d84?vop=1&amp;pid=2e981cd1d&amp;color=0,0,0&amp;bbb=1&amp;hb=1"/>
              <p:cNvSpPr/>
              <p:nvPr/>
            </p:nvSpPr>
            <p:spPr>
              <a:xfrm>
                <a:off x="832104" y="2387656"/>
                <a:ext cx="10533888" cy="3116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【解析】从袋子中有放回地取球4次,每次取球互不影响,并且每次取到的黑球概率相等,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每次取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1个球,取到白球记0分,取到黑球记1分,可知4次取球的总分数相当于抽到黑球的总个数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,又每次摸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到黑球的概率为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,因为是有放回地取4次球,所以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据二项分布均值公式得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根据二项分布方差公式得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6_1#8a3ba7d84?vop=1&amp;pid=2e981cd1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7656"/>
                <a:ext cx="10533888" cy="3116771"/>
              </a:xfrm>
              <a:prstGeom prst="rect">
                <a:avLst/>
              </a:prstGeom>
              <a:blipFill>
                <a:blip r:embed="rId5"/>
                <a:stretch>
                  <a:fillRect l="-1389" b="-2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EX.27_1#8a3ba7d84?vop=1&amp;pid=2e981cd1d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问为二项分布中求解概率最值问题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可通过大招攻略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中的比商法求解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8_1#b7b4e1bfa?vop=1&amp;pid=2e981cd1d&amp;color=0,0,0&amp;bt=1&amp;bbb=1&amp;hb=1"/>
              <p:cNvSpPr/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某游戏规则如下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：参与者一开始在坐标原点处，通过掷一枚质地均匀的骰子决定如何移动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，每掷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一次骰子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，参与者移动一次，一次移动一个单位长度.若得到的点数不大于2，则向右移动一次，并得2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若点数大于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2，则向上移动一次，并得1分.将每次得分的结果相加作为最终得分.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已知甲同学参与了游戏，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其移动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次后到达点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，且最终得分为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8_1#b7b4e1bfa?vop=1&amp;pid=2e981cd1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blipFill>
                <a:blip r:embed="rId3"/>
                <a:stretch>
                  <a:fillRect l="-1390" r="-2258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8_1#b7b4e1bfa?vop=1&amp;pid=2e981cd1d&amp;color=0,0,0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29_1#f33d4ce2d?vop=1&amp;pid=b7b4e1bfa&amp;color=0,0,0&amp;bbb=1"/>
              <p:cNvSpPr/>
              <p:nvPr/>
            </p:nvSpPr>
            <p:spPr>
              <a:xfrm>
                <a:off x="832104" y="273487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的概率分布列.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29_1#f33d4ce2d?vop=1&amp;pid=b7b4e1bf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4873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30_1#f33d4ce2d?vop=1&amp;pid=b7b4e1bfa&amp;color=0,0,0&amp;bt=1&amp;bbb=1"/>
              <p:cNvSpPr/>
              <p:nvPr/>
            </p:nvSpPr>
            <p:spPr>
              <a:xfrm>
                <a:off x="832104" y="1080000"/>
                <a:ext cx="10533888" cy="371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【解】由题意可知,每次向右移动的概率是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,向上移动的概率是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为3次移动中向右移动的次数,其可能的取值为0,1,2,3,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30_1#f33d4ce2d?vop=1&amp;pid=b7b4e1bf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19830"/>
              </a:xfrm>
              <a:prstGeom prst="rect">
                <a:avLst/>
              </a:prstGeom>
              <a:blipFill>
                <a:blip r:embed="rId3"/>
                <a:stretch>
                  <a:fillRect l="-1389" b="-39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7_AN.30_2#f33d4ce2d?colgroup=8,13,8,8,13&amp;vop=1&amp;pid=b7b4e1bf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1888767"/>
                  </p:ext>
                </p:extLst>
              </p:nvPr>
            </p:nvGraphicFramePr>
            <p:xfrm>
              <a:off x="832104" y="4879840"/>
              <a:ext cx="10533888" cy="741808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18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99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7_AN.30_2#f33d4ce2d?colgroup=8,13,8,8,13&amp;vop=1&amp;pid=b7b4e1bf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41888767"/>
                  </p:ext>
                </p:extLst>
              </p:nvPr>
            </p:nvGraphicFramePr>
            <p:xfrm>
              <a:off x="832104" y="4879840"/>
              <a:ext cx="10533888" cy="741808"/>
            </p:xfrm>
            <a:graphic>
              <a:graphicData uri="http://schemas.openxmlformats.org/drawingml/2006/table">
                <a:tbl>
                  <a:tblPr/>
                  <a:tblGrid>
                    <a:gridCol w="1773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739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06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18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4" t="-1923" r="-494845" b="-13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995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4" t="-74648" r="-494845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224" t="-74648" r="-236449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7423" t="-74648" r="-247766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7423" t="-74648" r="-147766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4206" t="-74648" r="-467" b="-14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1_1#0b60195b9?vop=1&amp;pid=b7b4e1bfa&amp;color=0,0,0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，游戏结束时甲同学到达哪个点的概率最大？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31_1#0b60195b9?vop=1&amp;pid=b7b4e1bf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2_1#0b60195b9?vop=1&amp;pid=b7b4e1bfa&amp;color=0,0,0&amp;bbb=1"/>
              <p:cNvSpPr/>
              <p:nvPr/>
            </p:nvSpPr>
            <p:spPr>
              <a:xfrm>
                <a:off x="832104" y="1446522"/>
                <a:ext cx="10533888" cy="3351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的概率最大,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=4)&gt;⋯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时概率最大,所以游戏结束时甲同学到达点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(3,7)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的概率最大.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32_1#0b60195b9?vop=1&amp;pid=b7b4e1bf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3351530"/>
              </a:xfrm>
              <a:prstGeom prst="rect">
                <a:avLst/>
              </a:prstGeom>
              <a:blipFill>
                <a:blip r:embed="rId4"/>
                <a:stretch>
                  <a:fillRect l="-1389" b="-4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3_1#62330f595?vop=1&amp;pid=b7b4e1bfa&amp;color=0,0,0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的均值和方差.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33_1#62330f595?vop=1&amp;pid=b7b4e1bf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34_1#62330f595?vop=1&amp;pid=b7b4e1bfa&amp;color=0,0,0&amp;bbb=1"/>
              <p:cNvSpPr/>
              <p:nvPr/>
            </p:nvSpPr>
            <p:spPr>
              <a:xfrm>
                <a:off x="832104" y="1446522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34_1#62330f595?vop=1&amp;pid=b7b4e1bf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257300"/>
              </a:xfrm>
              <a:prstGeom prst="rect">
                <a:avLst/>
              </a:prstGeom>
              <a:blipFill>
                <a:blip r:embed="rId4"/>
                <a:stretch>
                  <a:fillRect l="-1389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2bfffdff8?vop=1&amp;pid=2e981cd1d&amp;color=0,0,0&amp;bt=1&amp;bbb=1&amp;hb=1"/>
          <p:cNvSpPr/>
          <p:nvPr/>
        </p:nvSpPr>
        <p:spPr>
          <a:xfrm>
            <a:off x="832104" y="1080000"/>
            <a:ext cx="1053190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根据长期生产经验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，某种零件的一条生产线在设备正常状态下，生产的产品正品率为0.985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监控该生产线生产过程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，检验员每天从该生产线上随机抽取10个零件，并测量其质量，规定：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抽检的10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件产品中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，若出现2件及2件以上的次品，则认为设备出现了异常情况，需对设备进行检测及修理.</a:t>
            </a:r>
            <a:endParaRPr lang="en-US" altLang="zh-CN" dirty="0"/>
          </a:p>
        </p:txBody>
      </p:sp>
      <p:pic>
        <p:nvPicPr>
          <p:cNvPr id="3" name="QO_6_BD.35_1#2bfffdff8?vop=1&amp;pid=2e981cd1d&amp;color=0,0,0&amp;tib=255,255,255&amp;iip=3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36_1#b46b91e27?vop=1&amp;pid=2bfffdff8&amp;color=0,0,0&amp;bbb=1&amp;hb=1"/>
              <p:cNvSpPr/>
              <p:nvPr/>
            </p:nvSpPr>
            <p:spPr>
              <a:xfrm>
                <a:off x="832104" y="22738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（1）假设设备状态正常，记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表示一天内抽取的10件产品中的次品件数，求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，并说明上述监控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生产过程规定的合理性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BD.36_1#b46b91e27?vop=1&amp;pid=2bfffdff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3800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r="-58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32b91a17.fixed?pid=5f74cc87a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f32b91a17.fixed?pid=5f74cc87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二项分布与超几何分布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37_1#b46b91e27?vop=1&amp;pid=2bfffdff8&amp;color=0,0,0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【解】由题可知,单件产品为次品的概率为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1−0.985=0.015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(10,0.015)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0.985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≈0.86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0.985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≈0.130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=1)≈0.009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（提示：在求离散型随机变量对应的概率时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,若直接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求解比较复杂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,可考虑用间接法）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≥2)≈0.009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可知,如果设备状态正常,一天内抽取的10个零件中,出现2个及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2个以上的次品的概率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,该事件是小概率事件,因此一旦发生这种状况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,就有理由认为设备在这一天的生产过程出现了异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常情况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,需对设备进行检测和修理,可见上述监控生产过程的规定是合理的.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37_1#b46b91e27?vop=1&amp;pid=2bfffdf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115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38_1#4c8364a87?vop=1&amp;pid=2bfffdff8&amp;color=0,0,0&amp;bt=1&amp;bbb=1&amp;hb=1"/>
              <p:cNvSpPr/>
              <p:nvPr/>
            </p:nvSpPr>
            <p:spPr>
              <a:xfrm>
                <a:off x="832104" y="1080000"/>
                <a:ext cx="10533888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（2）该设备由甲、乙两个部件构成，若两个部件同时出现故障，则设备停止运转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；若只有一个部件出现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，则设备出现异常.已知设备出现异常是由甲部件故障造成的概率为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，由乙部件故障造成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.若设备出现异常，需先检测其中一个部件，如果确认该部件出现故障，则进行修理，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否则，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继续对另一部件进行检测及修理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.已知甲部件的检测费用为2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000元，修理费用为6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，乙部件的检测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费用为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000元，修理费用为4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000元.当设备出现异常时，仅考虑检测和修理的总费用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，应先检测甲部件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还是乙部件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？请说明理由.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0.985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≈0.86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0.985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38_1#4c8364a87?vop=1&amp;pid=2bfffdff8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359"/>
              </a:xfrm>
              <a:prstGeom prst="rect">
                <a:avLst/>
              </a:prstGeom>
              <a:blipFill>
                <a:blip r:embed="rId3"/>
                <a:stretch>
                  <a:fillRect l="-1389" r="-2546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39_1#4c8364a87?vop=1&amp;pid=2bfffdff8&amp;color=0,0,0&amp;bt=1&amp;bbb=1"/>
              <p:cNvSpPr/>
              <p:nvPr/>
            </p:nvSpPr>
            <p:spPr>
              <a:xfrm>
                <a:off x="832104" y="1080000"/>
                <a:ext cx="10533888" cy="4504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【解】若先检测甲部件,设检测费和修理费之和为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000−1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先检测乙部件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,设检测费和修理费之和为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000+4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000−5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,应先检测乙部件；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,先检测甲部件或乙部件均可；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,应先检测甲部件.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39_1#4c8364a87?vop=1&amp;pid=2bfffdff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04309"/>
              </a:xfrm>
              <a:prstGeom prst="rect">
                <a:avLst/>
              </a:prstGeom>
              <a:blipFill>
                <a:blip r:embed="rId3"/>
                <a:stretch>
                  <a:fillRect l="-1389" b="-1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d8ded5da.fixed?pid=f32b91a17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f67d75c4f?vop=1&amp;pid=8f9def2c7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下列试验不是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次独立重复试验的是(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_1#f67d75c4f?vop=1&amp;pid=8f9def2c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f67d75c4f.bracket?vop=1&amp;pid=8f9def2c7&amp;color=0,0,0&amp;vpa=1"/>
          <p:cNvSpPr/>
          <p:nvPr/>
        </p:nvSpPr>
        <p:spPr>
          <a:xfrm>
            <a:off x="568347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f67d75c4f?vop=1&amp;pid=8f9def2c7&amp;color=0,0,0&amp;bbb=1"/>
              <p:cNvSpPr/>
              <p:nvPr/>
            </p:nvSpPr>
            <p:spPr>
              <a:xfrm>
                <a:off x="832104" y="144703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①依次投掷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枚质地不同的硬币；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某人射击，击中目标的概率是稳定的，他连续射击了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口袋中装有5个白球，3个红球，2个黑球，依次从中抽取5个球；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即将出生的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个新生儿中男婴的个数.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f67d75c4f?vop=1&amp;pid=8f9def2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BD.1_3#f67d75c4f.choices?vop=1&amp;pid=8f9def2c7&amp;color=0,0,0&amp;bbb=1"/>
          <p:cNvSpPr/>
          <p:nvPr/>
        </p:nvSpPr>
        <p:spPr>
          <a:xfrm>
            <a:off x="832104" y="30599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①②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①③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②③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②④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f67d75c4f?vop=1&amp;pid=8f9def2c7&amp;color=0,0,0&amp;bt=1&amp;bbb=1&amp;hb=1"/>
              <p:cNvSpPr/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【解析】①由于试验的条件不同（硬币质地不同），因此不是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次独立重复试验；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某人射击，击中目标的概率是稳定的，因此是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次独立重复试验；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每次抽取时每种颜色出现的可能性不相等，因此不是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次独立重复试验；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每个新生儿是男婴和女婴的概率是一样的，是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次独立重复试验.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次独立重复试验是要在相同的条件下能重复地做试验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并且每次试验的结果只有相互对立的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两个结果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可以称之为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失败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所以要判断是不是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次独立重复试验要从这两方面考虑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一不可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_1#f67d75c4f?vop=1&amp;pid=8f9def2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r="-463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1893fffbf?vop=1&amp;pid=8f9def2c7&amp;color=0,0,0&amp;bt=1&amp;bbb=1&amp;hb=1"/>
              <p:cNvSpPr/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甲、乙两名乒乓球运动员进行一场比赛，采用7局4胜制（先胜4局者胜，比赛结束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）.已知每局比赛甲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获胜的概率均为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，则甲以4比2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获胜的概率为(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_1#1893fffbf?vop=1&amp;pid=8f9def2c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1893fffbf.bracket?vop=1&amp;pid=8f9def2c7&amp;color=0,0,0&amp;vpa=2"/>
          <p:cNvSpPr/>
          <p:nvPr/>
        </p:nvSpPr>
        <p:spPr>
          <a:xfrm>
            <a:off x="5493798" y="161822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1893fffbf.choices?vop=1&amp;pid=8f9def2c7&amp;color=0,0,0&amp;bbb=1"/>
              <p:cNvSpPr/>
              <p:nvPr/>
            </p:nvSpPr>
            <p:spPr>
              <a:xfrm>
                <a:off x="832104" y="1928614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03322" algn="l"/>
                    <a:tab pos="5368544" algn="l"/>
                    <a:tab pos="80464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1893fffbf.choices?vop=1&amp;pid=8f9def2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8614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1893fffbf?vop=1&amp;pid=8f9def2c7&amp;color=0,0,0&amp;bbb=1"/>
              <p:cNvSpPr/>
              <p:nvPr/>
            </p:nvSpPr>
            <p:spPr>
              <a:xfrm>
                <a:off x="832104" y="247014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【解析】根据题意，甲运动员前5局内需要赢3局，第6局甲胜，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4比2获胜的概率为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6_1#1893fffbf?vop=1&amp;pid=8f9def2c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70142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ad40086cf?vop=1&amp;pid=bb3e8dd24&amp;color=0,0,0&amp;bt=1&amp;bbb=1"/>
              <p:cNvSpPr/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7_1#ad40086cf?vop=1&amp;pid=bb3e8dd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ad40086cf.bracket?vop=1&amp;pid=bb3e8dd24&amp;color=0,0,0&amp;vpa=3"/>
          <p:cNvSpPr/>
          <p:nvPr/>
        </p:nvSpPr>
        <p:spPr>
          <a:xfrm>
            <a:off x="6367621" y="130625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7_2#ad40086cf.choices?vop=1&amp;pid=bb3e8dd24&amp;color=0,0,0&amp;bbb=1"/>
              <p:cNvSpPr/>
              <p:nvPr/>
            </p:nvSpPr>
            <p:spPr>
              <a:xfrm>
                <a:off x="832104" y="160724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50947" algn="l"/>
                    <a:tab pos="5463794" algn="l"/>
                    <a:tab pos="8100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7_2#ad40086cf.choices?vop=1&amp;pid=bb3e8dd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7240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ad40086cf?vop=1&amp;pid=bb3e8dd24&amp;color=0,0,0&amp;bbb=1&amp;hb=1"/>
              <p:cNvSpPr/>
              <p:nvPr/>
            </p:nvSpPr>
            <p:spPr>
              <a:xfrm>
                <a:off x="832104" y="2143879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【解析】由二项分布概率公式可得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9_1#ad40086cf?vop=1&amp;pid=bb3e8dd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3879"/>
                <a:ext cx="10533888" cy="525844"/>
              </a:xfrm>
              <a:prstGeom prst="rect">
                <a:avLst/>
              </a:prstGeom>
              <a:blipFill>
                <a:blip r:embed="rId5"/>
                <a:stretch>
                  <a:fillRect l="-1389" r="-2083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0_1#8133fa953?vop=1&amp;pid=bb3e8dd24&amp;color=0,0,0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某人寿保险公司规定，投保人没活过65岁时，保险公司要赔偿100万元，活过65岁时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，保险公司不赔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，但要给投保人一次性支付5万元.已知购买此种保险的每个投保人能活过65岁的概率都是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，随机抽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3个投保人，设其中活过65岁的人数为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，保险公司要赔偿给这3个人的总金额为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&lt;200)=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0_1#8133fa953?vop=1&amp;pid=bb3e8dd2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8133fa953.bracket?vop=1&amp;pid=bb3e8dd24&amp;color=0,0,0&amp;vpa=4"/>
          <p:cNvSpPr/>
          <p:nvPr/>
        </p:nvSpPr>
        <p:spPr>
          <a:xfrm>
            <a:off x="2410936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0_2#8133fa953.choices?vop=1&amp;pid=bb3e8dd24&amp;color=0,0,0&amp;bbb=1"/>
          <p:cNvSpPr/>
          <p:nvPr/>
        </p:nvSpPr>
        <p:spPr>
          <a:xfrm>
            <a:off x="832104" y="26822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0.972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0.729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0.486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0.243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2_1#8133fa953?vop=1&amp;pid=bb3e8dd24&amp;color=0,0,0&amp;bbb=1&amp;hb=1"/>
              <p:cNvSpPr/>
              <p:nvPr/>
            </p:nvSpPr>
            <p:spPr>
              <a:xfrm>
                <a:off x="832104" y="3046722"/>
                <a:ext cx="10533888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(3,0.9)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,因为3个投保人中,活过65岁的人数为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,所以没活过65岁的人数为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=100(3−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=300−95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&lt;200)=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×(1−0.9)+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2_1#8133fa953?vop=1&amp;pid=bb3e8dd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6722"/>
                <a:ext cx="10533888" cy="1201801"/>
              </a:xfrm>
              <a:prstGeom prst="rect">
                <a:avLst/>
              </a:prstGeom>
              <a:blipFill>
                <a:blip r:embed="rId4"/>
                <a:stretch>
                  <a:fillRect l="-138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3_1#09b08d44d?vop=1&amp;pid=bb3e8dd24&amp;color=0,0,0&amp;bt=1&amp;bbb=1"/>
              <p:cNvSpPr/>
              <p:nvPr/>
            </p:nvSpPr>
            <p:spPr>
              <a:xfrm>
                <a:off x="832104" y="1080000"/>
                <a:ext cx="10533888" cy="5161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3_1#09b08d44d?vop=1&amp;pid=bb3e8dd2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16128"/>
              </a:xfrm>
              <a:prstGeom prst="rect">
                <a:avLst/>
              </a:prstGeom>
              <a:blipFill>
                <a:blip r:embed="rId3"/>
                <a:stretch>
                  <a:fillRect l="-1389" b="-164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4_1#09b08d44d.bracket?vop=1&amp;pid=bb3e8dd24&amp;color=0,0,0&amp;vpa=5"/>
          <p:cNvSpPr/>
          <p:nvPr/>
        </p:nvSpPr>
        <p:spPr>
          <a:xfrm>
            <a:off x="7773384" y="129850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3_2#09b08d44d.choices?vop=1&amp;pid=bb3e8dd24&amp;color=0,0,0&amp;bbb=1"/>
              <p:cNvSpPr/>
              <p:nvPr/>
            </p:nvSpPr>
            <p:spPr>
              <a:xfrm>
                <a:off x="832104" y="1600508"/>
                <a:ext cx="10533888" cy="5164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700147" algn="l"/>
                    <a:tab pos="5374894" algn="l"/>
                    <a:tab pos="80369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3_2#09b08d44d.choices?vop=1&amp;pid=bb3e8dd2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0508"/>
                <a:ext cx="10533888" cy="516446"/>
              </a:xfrm>
              <a:prstGeom prst="rect">
                <a:avLst/>
              </a:prstGeom>
              <a:blipFill>
                <a:blip r:embed="rId4"/>
                <a:stretch>
                  <a:fillRect l="-1389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15_1#09b08d44d?vop=1&amp;pid=bb3e8dd24&amp;color=0,0,0&amp;bbb=1&amp;hb=1"/>
              <p:cNvSpPr/>
              <p:nvPr/>
            </p:nvSpPr>
            <p:spPr>
              <a:xfrm>
                <a:off x="832104" y="2117081"/>
                <a:ext cx="10533888" cy="81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为变量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可利用大招攻略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中的导数法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构造关于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的函数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通过研究其单调性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定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EX.15_1#09b08d44d?vop=1&amp;pid=bb3e8dd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17081"/>
                <a:ext cx="10533888" cy="812800"/>
              </a:xfrm>
              <a:prstGeom prst="rect">
                <a:avLst/>
              </a:prstGeom>
              <a:blipFill>
                <a:blip r:embed="rId5"/>
                <a:stretch>
                  <a:fillRect l="-1389" t="-1493" r="-868" b="-97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6_1#09b08d44d?vop=1&amp;pid=bb3e8dd24&amp;color=0,0,0&amp;bbb=1&amp;hb=1"/>
              <p:cNvSpPr/>
              <p:nvPr/>
            </p:nvSpPr>
            <p:spPr>
              <a:xfrm>
                <a:off x="832104" y="2940358"/>
                <a:ext cx="10533888" cy="26402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造函数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)∈[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AS.16_1#09b08d44d?vop=1&amp;pid=bb3e8dd2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40358"/>
                <a:ext cx="10533888" cy="2640203"/>
              </a:xfrm>
              <a:prstGeom prst="rect">
                <a:avLst/>
              </a:prstGeom>
              <a:blipFill>
                <a:blip r:embed="rId6"/>
                <a:stretch>
                  <a:fillRect l="-1389" r="-289" b="-3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1968</Words>
  <Application>Microsoft Office PowerPoint</Application>
  <PresentationFormat>宽屏</PresentationFormat>
  <Paragraphs>165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2025-10-20T03:05:45Z</dcterms:created>
  <dcterms:modified xsi:type="dcterms:W3CDTF">2025-10-20T03:09:30Z</dcterms:modified>
  <cp:category/>
  <cp:contentStatus/>
</cp:coreProperties>
</file>